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7772400" cx="10058400"/>
  <p:notesSz cx="6858000" cy="9144000"/>
  <p:embeddedFontLst>
    <p:embeddedFont>
      <p:font typeface="Inter"/>
      <p:regular r:id="rId9"/>
      <p:bold r:id="rId10"/>
      <p:italic r:id="rId11"/>
      <p:boldItalic r:id="rId12"/>
    </p:embeddedFont>
    <p:embeddedFont>
      <p:font typeface="Plus Jakarta Sans Medium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747775"/>
          </p15:clr>
        </p15:guide>
        <p15:guide id="2" pos="316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171F18FA-878B-4554-8758-945F22594EFA}">
  <a:tblStyle styleId="{171F18FA-878B-4554-8758-945F22594EF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italic.fntdata"/><Relationship Id="rId10" Type="http://schemas.openxmlformats.org/officeDocument/2006/relationships/font" Target="fonts/Inter-bold.fntdata"/><Relationship Id="rId13" Type="http://schemas.openxmlformats.org/officeDocument/2006/relationships/font" Target="fonts/PlusJakartaSansMedium-regular.fntdata"/><Relationship Id="rId12" Type="http://schemas.openxmlformats.org/officeDocument/2006/relationships/font" Target="fonts/Inter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Inter-regular.fntdata"/><Relationship Id="rId15" Type="http://schemas.openxmlformats.org/officeDocument/2006/relationships/font" Target="fonts/PlusJakartaSansMedium-italic.fntdata"/><Relationship Id="rId14" Type="http://schemas.openxmlformats.org/officeDocument/2006/relationships/font" Target="fonts/PlusJakartaSansMedium-bold.fntdata"/><Relationship Id="rId16" Type="http://schemas.openxmlformats.org/officeDocument/2006/relationships/font" Target="fonts/PlusJakartaSansMedium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114cf4b22a_0_0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114cf4b22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3114cf4b22a_0_9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3114cf4b22a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900" cy="310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900" cy="119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900" cy="2967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900" cy="196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900" cy="127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400" cy="618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1000" cy="558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hyperlink" Target="https://docs.google.com/presentation/d/1H1gwqY9JuT9QxrbRPlMuCLBv4NKBBU7tBdyXm6Xi16A/edit?usp=drive_link" TargetMode="External"/><Relationship Id="rId6" Type="http://schemas.openxmlformats.org/officeDocument/2006/relationships/hyperlink" Target="https://docs.google.com/presentation/d/1ego_TSCf2c3dXpC58wFpFKQiDcwhlibrvNQ-g6yWLf8/edit?usp=sharing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hyperlink" Target="https://docs.google.com/presentation/d/1ego_TSCf2c3dXpC58wFpFKQiDcwhlibrvNQ-g6yWLf8/edit?usp=sharing" TargetMode="External"/><Relationship Id="rId5" Type="http://schemas.openxmlformats.org/officeDocument/2006/relationships/hyperlink" Target="https://docs.google.com/presentation/d/1eiGsqiTEoU2sVz0Dapz_8Hx8GS9949OKFbVg5Hqz3q8/edit?usp=sharing" TargetMode="External"/><Relationship Id="rId6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        American Societies Pre-European Contact</a:t>
            </a: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: Daily Lesson Plan (120 Minutes)</a:t>
            </a:r>
            <a:endParaRPr sz="18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9" name="Google Shape;59;p13"/>
          <p:cNvGraphicFramePr/>
          <p:nvPr/>
        </p:nvGraphicFramePr>
        <p:xfrm>
          <a:off x="488388" y="7347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{171F18FA-878B-4554-8758-945F22594EFA}</a:tableStyleId>
              </a:tblPr>
              <a:tblGrid>
                <a:gridCol w="1458775"/>
                <a:gridCol w="3684800"/>
                <a:gridCol w="3910450"/>
              </a:tblGrid>
              <a:tr h="5389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LESSON 3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787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How did the Aztec and Inka systems of governance differ in managing their empires?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5181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STANDARD(S)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2.13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787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Comparison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661250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Frayer- Centralized Government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Anticipatory Guide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8632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Present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Do First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to the students.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work and answer questions as needed.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the Do First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690225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LAUNCH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look at several sources about both the Aztecs and the Incas and answer the corresponding questions in the Student Worksheet.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9635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Organize the students into pairs or small groups.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Pass out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Student Worksheet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with the sources about the Aztecs and Incas.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work and answer questions as needed.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Work with partners or small group to answer the questions for all of the sources on the Student Worksheet.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7" name="Google Shape;67;p14"/>
          <p:cNvGraphicFramePr/>
          <p:nvPr/>
        </p:nvGraphicFramePr>
        <p:xfrm>
          <a:off x="488388" y="6940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{171F18FA-878B-4554-8758-945F22594EFA}</a:tableStyleId>
              </a:tblPr>
              <a:tblGrid>
                <a:gridCol w="1458775"/>
                <a:gridCol w="3684800"/>
                <a:gridCol w="3910450"/>
              </a:tblGrid>
              <a:tr h="6634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3</a:t>
                      </a: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- Continued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1062800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2-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PRACTICE</a:t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create an infographic the compares the two empires. They can do this digitally through a platform such as Canva or on paper. The infographic needs to include three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comparisons- at least one similarity and one difference. For each comparison there needs to be an image and a short description.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10628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Go over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4"/>
                        </a:rPr>
                        <a:t>instructions and expectations for the infographic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(page 13)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If desired, organize students into pairs.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Design your infographic with at least three comparisons between the Aztecs and Incas.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1186275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finish the second portion of their Anticipatory Guide from their Do First activity.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Then, students will reflect on their learning from the prior topic using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Unit 2 Inquiry Journal.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use page 2 to answer the Compelling Question for Topic 1. Consider allowing students to use their notes and/or work with a partner.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1862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Show the students the Anticipatory Guide they started for their Do First activity.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Answer questions as needed.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access to Unit 2 Inquiry Journal.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Support students with expectations for CER paragraph (template in journal)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the second part of the Anticipatory Guide.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Write a CER paragraph for Topic 1 Compelling Question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68" name="Google Shape;68;p14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          American Societies Pre-European Contact</a:t>
            </a: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: Daily Lesson Plan (120 Minutes)</a:t>
            </a:r>
            <a:endParaRPr sz="18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69" name="Google Shape;69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